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preferSingleView="1"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908" y="36"/>
      </p:cViewPr>
      <p:guideLst/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ECD0F56-56D4-8D91-0626-3CB451DEFB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9A4D1F19-E39D-A960-253A-B0082CF045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57ECAB9-7FE2-3746-E8A4-FB52CEDC94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8AFEC-291B-C044-9415-F5E22843DA64}" type="datetimeFigureOut">
              <a:rPr kumimoji="1" lang="ja-JP" altLang="en-US" smtClean="0"/>
              <a:t>2026/6/13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7BF4A09-FE66-3235-D2AC-788B7000E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54EE010-9807-56F2-151C-FA3F0F8AB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0A7C8-2285-844E-A1DD-668C9CF119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37388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96BA860-401D-20E8-254D-C87D0EA7E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5628260-CBBF-5F50-204C-E955D09D56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DB91E73-21E8-05AB-3F8B-23A7C7E1D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8AFEC-291B-C044-9415-F5E22843DA64}" type="datetimeFigureOut">
              <a:rPr kumimoji="1" lang="ja-JP" altLang="en-US" smtClean="0"/>
              <a:t>2026/6/13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745C03D-96FF-8FA1-A01B-CBA1AEEA34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58AD9EA-2900-37D8-C9D5-3EB268E3E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0A7C8-2285-844E-A1DD-668C9CF119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2604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644CFB39-7BD9-91B9-E7DE-CFFF5DB7FC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F39C82B-3BE5-ED51-F6A0-E8FBF5133F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24FADEE-40CD-4528-D731-0E8205A07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8AFEC-291B-C044-9415-F5E22843DA64}" type="datetimeFigureOut">
              <a:rPr kumimoji="1" lang="ja-JP" altLang="en-US" smtClean="0"/>
              <a:t>2026/6/13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4E1EADB-5C78-6066-4A6E-5CB06B493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528A29A-E111-34B0-9B56-BD4BD95E4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0A7C8-2285-844E-A1DD-668C9CF119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4767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A8C15F8-557F-38F0-3DBC-D092B26883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29EE0E0-1B8F-AB29-25DF-56D6084097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90FF80B-07FD-3CA0-7BFA-D3506CAF4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8AFEC-291B-C044-9415-F5E22843DA64}" type="datetimeFigureOut">
              <a:rPr kumimoji="1" lang="ja-JP" altLang="en-US" smtClean="0"/>
              <a:t>2026/6/13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B295E67-D1F5-AD81-0A1E-7D690FA15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6BF6D3E-F78F-817E-C2D4-392713AC6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0A7C8-2285-844E-A1DD-668C9CF119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8060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5A19226-0D39-EF4C-2F7D-9B173BCF4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6167F7F-BEED-8DBC-206A-931308B4BF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B621AB5-35FD-E2F0-EEC3-8517CF6DF6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8AFEC-291B-C044-9415-F5E22843DA64}" type="datetimeFigureOut">
              <a:rPr kumimoji="1" lang="ja-JP" altLang="en-US" smtClean="0"/>
              <a:t>2026/6/13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15309ED-04D6-7C2C-D91D-8ABE2F815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5697E82-2F84-6950-E639-9B9C1CFAF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0A7C8-2285-844E-A1DD-668C9CF119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6290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98BFB5F-9877-B506-FC02-0233EAD25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2603586-A342-B764-296F-83F6EA556A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798B15E-727E-77FD-4D13-476EB12324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E8D033A-1341-7749-34B8-C14D8DA70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8AFEC-291B-C044-9415-F5E22843DA64}" type="datetimeFigureOut">
              <a:rPr kumimoji="1" lang="ja-JP" altLang="en-US" smtClean="0"/>
              <a:t>2026/6/13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B945ADC-6391-1C6F-47D7-22EF5E5BC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B8E7966-ABF1-3436-B6AB-0DA25F911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0A7C8-2285-844E-A1DD-668C9CF119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7872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74A949B-6119-FC61-ED27-D8206F357A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A6A87CA-4BB2-94AE-F82C-9AE296B34B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7521A91-E04F-93E6-48C7-A22CB22F76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6138AF70-A4F5-D109-957A-59B66A66A0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149878AF-61C7-C611-6A09-ADEA049254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05200A57-5CDB-0EC3-050D-D03F23AAB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8AFEC-291B-C044-9415-F5E22843DA64}" type="datetimeFigureOut">
              <a:rPr kumimoji="1" lang="ja-JP" altLang="en-US" smtClean="0"/>
              <a:t>2026/6/13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372CE1E5-6898-624F-6D64-B9A6486CA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43EC5520-EB54-B4F2-985C-2B862D410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0A7C8-2285-844E-A1DD-668C9CF119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9722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B822D55-4F71-BEC9-AAEA-77F3937AC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0366BE99-12A6-2F7D-F656-9F7216EE3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8AFEC-291B-C044-9415-F5E22843DA64}" type="datetimeFigureOut">
              <a:rPr kumimoji="1" lang="ja-JP" altLang="en-US" smtClean="0"/>
              <a:t>2026/6/13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3A3183DB-B983-516B-8BB8-79214B95B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D19FA06-4CB0-4D52-E2B0-057AA9A97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0A7C8-2285-844E-A1DD-668C9CF119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3943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C6680FB8-1DB2-AB1D-CDF7-FAC3FFEB4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8AFEC-291B-C044-9415-F5E22843DA64}" type="datetimeFigureOut">
              <a:rPr kumimoji="1" lang="ja-JP" altLang="en-US" smtClean="0"/>
              <a:t>2026/6/13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47BE25D4-1B42-BC89-3FCC-D92A4136E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85B7368-B826-7A41-DFF5-EB2BF8B83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0A7C8-2285-844E-A1DD-668C9CF119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7300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AF06955-98DC-763E-011F-BB08F2B39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19A22D0-8873-A1AE-7A89-F0826CBA91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05F081D-503A-80C6-9A14-511E98580A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FF7D1DE-29C4-4844-9DDB-8840BD74C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8AFEC-291B-C044-9415-F5E22843DA64}" type="datetimeFigureOut">
              <a:rPr kumimoji="1" lang="ja-JP" altLang="en-US" smtClean="0"/>
              <a:t>2026/6/13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253B6D1-E71F-D608-84CA-58F83E405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D4C99AA-E3AC-0EF0-80FD-D4AC4690C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0A7C8-2285-844E-A1DD-668C9CF119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1741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67CBA39-8FB3-54C1-DBCC-AD15525464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FC23EFA4-449F-D110-A649-CB7838B649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FD9A2AC-D87B-8108-D379-5118E394E5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9EBAD5D-D1E6-B766-7240-593048D4F5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8AFEC-291B-C044-9415-F5E22843DA64}" type="datetimeFigureOut">
              <a:rPr kumimoji="1" lang="ja-JP" altLang="en-US" smtClean="0"/>
              <a:t>2026/6/13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5FBD8BC-A0DC-2C73-D737-F3EA4CE21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9958568-5F0C-53D0-A3B2-9F6AF970F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0A7C8-2285-844E-A1DD-668C9CF119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3776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ECB95D5F-07B4-DE75-58F0-5F46FE4A77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A40D9D7-1446-44A0-1051-1C4EC8BDD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D09375F-C6EF-9A81-E619-DD2B67308A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28AFEC-291B-C044-9415-F5E22843DA64}" type="datetimeFigureOut">
              <a:rPr kumimoji="1" lang="ja-JP" altLang="en-US" smtClean="0"/>
              <a:t>2026/6/13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D38B278-6C51-0CB8-5EB2-F08A3D383C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B9ED940-C216-CF13-9212-6800052615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30A7C8-2285-844E-A1DD-668C9CF119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9344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 5">
            <a:extLst>
              <a:ext uri="{FF2B5EF4-FFF2-40B4-BE49-F238E27FC236}">
                <a16:creationId xmlns:a16="http://schemas.microsoft.com/office/drawing/2014/main" id="{5E60C0F4-3D11-C489-2900-F4D0BF8A7E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6280552"/>
              </p:ext>
            </p:extLst>
          </p:nvPr>
        </p:nvGraphicFramePr>
        <p:xfrm>
          <a:off x="1692207" y="3366190"/>
          <a:ext cx="8850828" cy="28623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248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631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628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9197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u="none" strike="noStrike" dirty="0">
                          <a:solidFill>
                            <a:schemeClr val="tx1"/>
                          </a:solidFill>
                          <a:effectLst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　</a:t>
                      </a:r>
                      <a:endParaRPr lang="ja-JP" alt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</a:endParaRPr>
                    </a:p>
                  </a:txBody>
                  <a:tcPr marL="9865" marR="9865" marT="98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金額収入（年間）</a:t>
                      </a:r>
                      <a:endParaRPr lang="zh-TW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</a:endParaRPr>
                    </a:p>
                  </a:txBody>
                  <a:tcPr marL="9865" marR="9865" marT="98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該当の有る場合、企業名等 </a:t>
                      </a:r>
                      <a:endParaRPr lang="ja-JP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</a:endParaRPr>
                    </a:p>
                  </a:txBody>
                  <a:tcPr marL="9865" marR="9865" marT="98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596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役員・顧問職 </a:t>
                      </a:r>
                      <a:endParaRPr lang="ja-JP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</a:endParaRPr>
                    </a:p>
                  </a:txBody>
                  <a:tcPr marL="9865" marR="9865" marT="98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600" b="0" u="none" strike="noStrike" dirty="0">
                          <a:solidFill>
                            <a:schemeClr val="tx1"/>
                          </a:solidFill>
                          <a:effectLst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100</a:t>
                      </a:r>
                      <a:r>
                        <a:rPr lang="ja-JP" alt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万円を超える場合 </a:t>
                      </a:r>
                      <a:endParaRPr lang="ja-JP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</a:endParaRPr>
                    </a:p>
                  </a:txBody>
                  <a:tcPr marL="9865" marR="9865" marT="98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</a:endParaRPr>
                    </a:p>
                  </a:txBody>
                  <a:tcPr marL="9865" marR="9865" marT="98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596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株 </a:t>
                      </a:r>
                      <a:endParaRPr lang="ja-JP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</a:endParaRPr>
                    </a:p>
                  </a:txBody>
                  <a:tcPr marL="9865" marR="9865" marT="98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利益</a:t>
                      </a:r>
                      <a:r>
                        <a:rPr lang="en-US" altLang="ja-JP" sz="1600" b="0" u="none" strike="noStrike" dirty="0">
                          <a:solidFill>
                            <a:schemeClr val="tx1"/>
                          </a:solidFill>
                          <a:effectLst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100</a:t>
                      </a:r>
                      <a:r>
                        <a:rPr lang="ja-JP" alt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万円を超える場合</a:t>
                      </a:r>
                      <a:r>
                        <a:rPr lang="en-US" altLang="ja-JP" sz="1600" b="0" u="none" strike="noStrike" dirty="0">
                          <a:solidFill>
                            <a:schemeClr val="tx1"/>
                          </a:solidFill>
                          <a:effectLst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/</a:t>
                      </a:r>
                      <a:r>
                        <a:rPr lang="ja-JP" alt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全株式の</a:t>
                      </a:r>
                      <a:r>
                        <a:rPr lang="en-US" altLang="ja-JP" sz="1600" b="0" u="none" strike="noStrike" dirty="0">
                          <a:solidFill>
                            <a:schemeClr val="tx1"/>
                          </a:solidFill>
                          <a:effectLst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5%</a:t>
                      </a:r>
                      <a:r>
                        <a:rPr lang="ja-JP" alt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を超える場合 </a:t>
                      </a:r>
                      <a:endParaRPr lang="ja-JP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</a:endParaRPr>
                    </a:p>
                  </a:txBody>
                  <a:tcPr marL="9865" marR="9865" marT="98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600" b="0" u="none" strike="noStrike">
                          <a:solidFill>
                            <a:schemeClr val="tx1"/>
                          </a:solidFill>
                          <a:effectLst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chemeClr val="tx1"/>
                        </a:solidFill>
                        <a:effectLst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</a:endParaRPr>
                    </a:p>
                  </a:txBody>
                  <a:tcPr marL="9865" marR="9865" marT="98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596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特許使用料 </a:t>
                      </a:r>
                      <a:endParaRPr lang="ja-JP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</a:endParaRPr>
                    </a:p>
                  </a:txBody>
                  <a:tcPr marL="9865" marR="9865" marT="98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600" b="0" u="none" strike="noStrike" dirty="0">
                          <a:solidFill>
                            <a:schemeClr val="tx1"/>
                          </a:solidFill>
                          <a:effectLst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100</a:t>
                      </a:r>
                      <a:r>
                        <a:rPr lang="ja-JP" alt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万円を超える場合</a:t>
                      </a:r>
                      <a:endParaRPr lang="ja-JP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</a:endParaRPr>
                    </a:p>
                  </a:txBody>
                  <a:tcPr marL="9865" marR="9865" marT="98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</a:endParaRPr>
                    </a:p>
                  </a:txBody>
                  <a:tcPr marL="9865" marR="9865" marT="98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596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講演料など </a:t>
                      </a:r>
                      <a:endParaRPr lang="ja-JP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</a:endParaRPr>
                    </a:p>
                  </a:txBody>
                  <a:tcPr marL="9865" marR="9865" marT="98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600" b="0" u="none" strike="noStrike" dirty="0">
                          <a:solidFill>
                            <a:schemeClr val="tx1"/>
                          </a:solidFill>
                          <a:effectLst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100</a:t>
                      </a:r>
                      <a:r>
                        <a:rPr lang="ja-JP" alt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万円を超える場合 </a:t>
                      </a:r>
                      <a:endParaRPr lang="ja-JP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</a:endParaRPr>
                    </a:p>
                  </a:txBody>
                  <a:tcPr marL="9865" marR="9865" marT="98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</a:endParaRPr>
                    </a:p>
                  </a:txBody>
                  <a:tcPr marL="9865" marR="9865" marT="98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596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原稿料など </a:t>
                      </a:r>
                      <a:endParaRPr lang="ja-JP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</a:endParaRPr>
                    </a:p>
                  </a:txBody>
                  <a:tcPr marL="9865" marR="9865" marT="98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600" b="0" u="none" strike="noStrike" dirty="0">
                          <a:solidFill>
                            <a:schemeClr val="tx1"/>
                          </a:solidFill>
                          <a:effectLst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100</a:t>
                      </a:r>
                      <a:r>
                        <a:rPr lang="ja-JP" alt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万円を超える場合 </a:t>
                      </a:r>
                      <a:endParaRPr lang="ja-JP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</a:endParaRPr>
                    </a:p>
                  </a:txBody>
                  <a:tcPr marL="9865" marR="9865" marT="98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</a:endParaRPr>
                    </a:p>
                  </a:txBody>
                  <a:tcPr marL="9865" marR="9865" marT="98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7596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研究費 </a:t>
                      </a:r>
                      <a:endParaRPr lang="ja-JP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</a:endParaRPr>
                    </a:p>
                  </a:txBody>
                  <a:tcPr marL="9865" marR="9865" marT="98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600" b="0" u="none" strike="noStrike" dirty="0">
                          <a:solidFill>
                            <a:schemeClr val="tx1"/>
                          </a:solidFill>
                          <a:effectLst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200</a:t>
                      </a:r>
                      <a:r>
                        <a:rPr lang="ja-JP" alt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万円を超える場合</a:t>
                      </a:r>
                      <a:endParaRPr lang="ja-JP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</a:endParaRPr>
                    </a:p>
                  </a:txBody>
                  <a:tcPr marL="9865" marR="9865" marT="98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</a:endParaRPr>
                    </a:p>
                  </a:txBody>
                  <a:tcPr marL="9865" marR="9865" marT="98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7596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その他の報酬</a:t>
                      </a:r>
                      <a:endParaRPr lang="ja-JP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</a:endParaRPr>
                    </a:p>
                  </a:txBody>
                  <a:tcPr marL="9865" marR="9865" marT="98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  </a:t>
                      </a:r>
                      <a:r>
                        <a:rPr lang="en-US" altLang="ja-JP" sz="1600" b="0" u="none" strike="noStrike" dirty="0">
                          <a:solidFill>
                            <a:schemeClr val="tx1"/>
                          </a:solidFill>
                          <a:effectLst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5</a:t>
                      </a:r>
                      <a:r>
                        <a:rPr lang="ja-JP" alt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万円を超える場合 </a:t>
                      </a:r>
                      <a:endParaRPr lang="ja-JP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</a:endParaRPr>
                    </a:p>
                  </a:txBody>
                  <a:tcPr marL="9865" marR="9865" marT="98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</a:endParaRPr>
                    </a:p>
                  </a:txBody>
                  <a:tcPr marL="9865" marR="9865" marT="98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96769D52-94EC-0510-A111-B12EFFAC7A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0605" y="432271"/>
            <a:ext cx="8530268" cy="2312986"/>
          </a:xfrm>
          <a:prstGeom prst="rect">
            <a:avLst/>
          </a:prstGeom>
          <a:solidFill>
            <a:srgbClr val="333399"/>
          </a:solidFill>
          <a:ln w="9525">
            <a:solidFill>
              <a:srgbClr val="00FFFF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ja-JP" altLang="en-US" sz="3600" dirty="0">
                <a:solidFill>
                  <a:schemeClr val="bg1"/>
                </a:solidFill>
                <a:latin typeface="HGP創英角ｺﾞｼｯｸUB" panose="020B0900000000000000" pitchFamily="34" charset="-128"/>
                <a:ea typeface="HGP創英角ｺﾞｼｯｸUB" panose="020B0900000000000000" pitchFamily="34" charset="-128"/>
              </a:rPr>
              <a:t>秋季シンポジウム</a:t>
            </a:r>
            <a:r>
              <a:rPr kumimoji="0" lang="en-US" altLang="ja-JP" sz="3600" dirty="0">
                <a:solidFill>
                  <a:schemeClr val="bg1"/>
                </a:solidFill>
                <a:latin typeface="HGP創英角ｺﾞｼｯｸUB" panose="020B0900000000000000" pitchFamily="34" charset="-128"/>
                <a:ea typeface="HGP創英角ｺﾞｼｯｸUB" panose="020B0900000000000000" pitchFamily="34" charset="-128"/>
              </a:rPr>
              <a:t> / PSJM 2026</a:t>
            </a:r>
            <a:br>
              <a:rPr kumimoji="0" lang="en-US" altLang="ja-JP" sz="3600" dirty="0">
                <a:solidFill>
                  <a:schemeClr val="bg1"/>
                </a:solidFill>
                <a:latin typeface="HGP創英角ｺﾞｼｯｸUB" panose="020B0900000000000000" pitchFamily="34" charset="-128"/>
                <a:ea typeface="HGP創英角ｺﾞｼｯｸUB" panose="020B0900000000000000" pitchFamily="34" charset="-128"/>
              </a:rPr>
            </a:br>
            <a:r>
              <a:rPr kumimoji="0" lang="ja-JP" altLang="en-US" sz="3600" dirty="0">
                <a:solidFill>
                  <a:schemeClr val="bg1"/>
                </a:solidFill>
                <a:latin typeface="HGP創英角ｺﾞｼｯｸUB" panose="020B0900000000000000" pitchFamily="34" charset="-128"/>
                <a:ea typeface="HGP創英角ｺﾞｼｯｸUB" panose="020B0900000000000000" pitchFamily="34" charset="-128"/>
              </a:rPr>
              <a:t>利益相反の開示</a:t>
            </a:r>
            <a:br>
              <a:rPr kumimoji="0" lang="en-US" altLang="ja-JP" sz="3450" dirty="0">
                <a:solidFill>
                  <a:schemeClr val="bg1"/>
                </a:solidFill>
                <a:latin typeface="HGP創英角ｺﾞｼｯｸUB" panose="020B0900000000000000" pitchFamily="34" charset="-128"/>
                <a:ea typeface="HGP創英角ｺﾞｼｯｸUB" panose="020B0900000000000000" pitchFamily="34" charset="-128"/>
              </a:rPr>
            </a:br>
            <a:r>
              <a:rPr kumimoji="0" lang="ja-JP" altLang="en-US" sz="1200" dirty="0">
                <a:solidFill>
                  <a:schemeClr val="bg1"/>
                </a:solidFill>
                <a:latin typeface="HGP創英角ｺﾞｼｯｸUB" panose="020B0900000000000000" pitchFamily="34" charset="-128"/>
                <a:ea typeface="HGP創英角ｺﾞｼｯｸUB" panose="020B0900000000000000" pitchFamily="34" charset="-128"/>
              </a:rPr>
              <a:t>　</a:t>
            </a:r>
            <a:br>
              <a:rPr kumimoji="0" lang="en-US" altLang="ja-JP" sz="1800" i="1" dirty="0">
                <a:solidFill>
                  <a:srgbClr val="FFFF1F"/>
                </a:solidFill>
                <a:latin typeface="HGP創英角ｺﾞｼｯｸUB" panose="020B0900000000000000" pitchFamily="34" charset="-128"/>
                <a:ea typeface="HGP創英角ｺﾞｼｯｸUB" panose="020B0900000000000000" pitchFamily="34" charset="-128"/>
              </a:rPr>
            </a:br>
            <a:r>
              <a:rPr kumimoji="0" lang="ja-JP" altLang="en-US" sz="2800" dirty="0">
                <a:solidFill>
                  <a:srgbClr val="FFFF1F"/>
                </a:solidFill>
                <a:latin typeface="HGP創英角ｺﾞｼｯｸUB" panose="020B0900000000000000" pitchFamily="34" charset="-128"/>
                <a:ea typeface="HGP創英角ｺﾞｼｯｸUB" panose="020B0900000000000000" pitchFamily="34" charset="-128"/>
              </a:rPr>
              <a:t>筆頭発表者名：　○○　○○</a:t>
            </a:r>
            <a:endParaRPr kumimoji="0" lang="en-US" altLang="ja-JP" sz="2800" dirty="0">
              <a:solidFill>
                <a:srgbClr val="FFFF1F"/>
              </a:solidFill>
              <a:latin typeface="HGP創英角ｺﾞｼｯｸUB" panose="020B0900000000000000" pitchFamily="34" charset="-128"/>
              <a:ea typeface="HGP創英角ｺﾞｼｯｸUB" panose="020B0900000000000000" pitchFamily="34" charset="-128"/>
            </a:endParaRPr>
          </a:p>
        </p:txBody>
      </p:sp>
      <p:sp>
        <p:nvSpPr>
          <p:cNvPr id="4" name="正方形/長方形 4">
            <a:extLst>
              <a:ext uri="{FF2B5EF4-FFF2-40B4-BE49-F238E27FC236}">
                <a16:creationId xmlns:a16="http://schemas.microsoft.com/office/drawing/2014/main" id="{220C0748-4938-F1A3-35D9-425201874E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2527" y="188258"/>
            <a:ext cx="9091332" cy="6427695"/>
          </a:xfrm>
          <a:prstGeom prst="rect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34" charset="-128"/>
                <a:ea typeface="游ゴシック" panose="020B0400000000000000" pitchFamily="34" charset="-128"/>
              </a:defRPr>
            </a:lvl9pPr>
          </a:lstStyle>
          <a:p>
            <a:pPr eaLnBrk="1" hangingPunct="1"/>
            <a:endParaRPr kumimoji="0" lang="ja-JP" altLang="en-US">
              <a:highlight>
                <a:srgbClr val="000000"/>
              </a:highlight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60895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102</Words>
  <Application>Microsoft Office PowerPoint</Application>
  <PresentationFormat>ワイド画面</PresentationFormat>
  <Paragraphs>25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HGP創英角ｺﾞｼｯｸUB</vt:lpstr>
      <vt:lpstr>游ゴシック</vt:lpstr>
      <vt:lpstr>游ゴシック Light</vt:lpstr>
      <vt:lpstr>Arial</vt:lpstr>
      <vt:lpstr>Times New Roman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規朗 臼井</dc:creator>
  <cp:lastModifiedBy>MACC-003</cp:lastModifiedBy>
  <cp:revision>8</cp:revision>
  <dcterms:created xsi:type="dcterms:W3CDTF">2023-06-22T14:06:41Z</dcterms:created>
  <dcterms:modified xsi:type="dcterms:W3CDTF">2026-06-13T07:41:15Z</dcterms:modified>
</cp:coreProperties>
</file>